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67" r:id="rId4"/>
  </p:sldMasterIdLst>
  <p:notesMasterIdLst>
    <p:notesMasterId r:id="rId6"/>
  </p:notesMasterIdLst>
  <p:sldIdLst>
    <p:sldId id="421" r:id="rId5"/>
  </p:sldIdLst>
  <p:sldSz cx="6858000" cy="9906000" type="A4"/>
  <p:notesSz cx="6797675" cy="9926638"/>
  <p:embeddedFontLs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
      <p:font typeface="KG Blank Space Solid" panose="020B0604020202020204" charset="0"/>
      <p:regular r:id="rId13"/>
    </p:embeddedFont>
    <p:embeddedFont>
      <p:font typeface="KG One More Light" panose="020B0604020202020204" charset="0"/>
      <p:regular r:id="rId14"/>
    </p:embeddedFont>
    <p:embeddedFont>
      <p:font typeface="PBBananaNutMuffin Medium" panose="020B0604020202020204" charset="0"/>
      <p:regular r:id="rId15"/>
    </p:embeddedFont>
    <p:embeddedFont>
      <p:font typeface="SABeginnersRegular" panose="00000400000000000000" pitchFamily="2" charset="0"/>
      <p:regular r:id="rId16"/>
    </p:embeddedFont>
    <p:embeddedFont>
      <p:font typeface="The Hand" panose="03070502030502020204" pitchFamily="66" charset="0"/>
      <p:regular r:id="rId17"/>
      <p:bold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87"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8D1"/>
    <a:srgbClr val="C4CCCE"/>
    <a:srgbClr val="E1C2B9"/>
    <a:srgbClr val="BA725E"/>
    <a:srgbClr val="E5C9C1"/>
    <a:srgbClr val="C79F87"/>
    <a:srgbClr val="DEC6B8"/>
    <a:srgbClr val="EDC5A9"/>
    <a:srgbClr val="DFBE9D"/>
    <a:srgbClr val="DAC3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2094" y="108"/>
      </p:cViewPr>
      <p:guideLst>
        <p:guide orient="horz" pos="3087"/>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10.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font" Target="fonts/font9.fntdata"/><Relationship Id="rId23" Type="http://schemas.microsoft.com/office/2016/11/relationships/changesInfo" Target="changesInfos/changesInfo1.xml"/><Relationship Id="rId10" Type="http://schemas.openxmlformats.org/officeDocument/2006/relationships/font" Target="fonts/font4.fntdata"/><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tkins, Lucas (Mawson Lakes School)" userId="60f127c9-5922-4881-bd55-557e749c5e97" providerId="ADAL" clId="{445B63D3-3E86-4865-98A6-8D12E291E5BD}"/>
    <pc:docChg chg="modSld">
      <pc:chgData name="Atkins, Lucas (Mawson Lakes School)" userId="60f127c9-5922-4881-bd55-557e749c5e97" providerId="ADAL" clId="{445B63D3-3E86-4865-98A6-8D12E291E5BD}" dt="2024-10-22T05:38:58.415" v="1" actId="20577"/>
      <pc:docMkLst>
        <pc:docMk/>
      </pc:docMkLst>
      <pc:sldChg chg="modSp mod">
        <pc:chgData name="Atkins, Lucas (Mawson Lakes School)" userId="60f127c9-5922-4881-bd55-557e749c5e97" providerId="ADAL" clId="{445B63D3-3E86-4865-98A6-8D12E291E5BD}" dt="2024-10-22T05:38:58.415" v="1" actId="20577"/>
        <pc:sldMkLst>
          <pc:docMk/>
          <pc:sldMk cId="3892524965" sldId="421"/>
        </pc:sldMkLst>
        <pc:spChg chg="mod">
          <ac:chgData name="Atkins, Lucas (Mawson Lakes School)" userId="60f127c9-5922-4881-bd55-557e749c5e97" providerId="ADAL" clId="{445B63D3-3E86-4865-98A6-8D12E291E5BD}" dt="2024-10-22T05:38:58.415" v="1" actId="20577"/>
          <ac:spMkLst>
            <pc:docMk/>
            <pc:sldMk cId="3892524965" sldId="421"/>
            <ac:spMk id="6" creationId="{B239C751-D7AF-4376-8CFF-4847F42298C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60" cy="498056"/>
          </a:xfrm>
          <a:prstGeom prst="rect">
            <a:avLst/>
          </a:prstGeom>
        </p:spPr>
        <p:txBody>
          <a:bodyPr vert="horz" lIns="91306" tIns="45653" rIns="91306" bIns="45653" rtlCol="0"/>
          <a:lstStyle>
            <a:lvl1pPr algn="l">
              <a:defRPr sz="1200"/>
            </a:lvl1pPr>
          </a:lstStyle>
          <a:p>
            <a:endParaRPr lang="en-US"/>
          </a:p>
        </p:txBody>
      </p:sp>
      <p:sp>
        <p:nvSpPr>
          <p:cNvPr id="3" name="Date Placeholder 2"/>
          <p:cNvSpPr>
            <a:spLocks noGrp="1"/>
          </p:cNvSpPr>
          <p:nvPr>
            <p:ph type="dt" idx="1"/>
          </p:nvPr>
        </p:nvSpPr>
        <p:spPr>
          <a:xfrm>
            <a:off x="3850443" y="1"/>
            <a:ext cx="2945660" cy="498056"/>
          </a:xfrm>
          <a:prstGeom prst="rect">
            <a:avLst/>
          </a:prstGeom>
        </p:spPr>
        <p:txBody>
          <a:bodyPr vert="horz" lIns="91306" tIns="45653" rIns="91306" bIns="45653" rtlCol="0"/>
          <a:lstStyle>
            <a:lvl1pPr algn="r">
              <a:defRPr sz="1200"/>
            </a:lvl1pPr>
          </a:lstStyle>
          <a:p>
            <a:fld id="{FEA977FF-3743-9D4E-A6D3-433078C4EE06}" type="datetimeFigureOut">
              <a:rPr lang="en-US" smtClean="0"/>
              <a:t>10/22/2024</a:t>
            </a:fld>
            <a:endParaRPr lang="en-US"/>
          </a:p>
        </p:txBody>
      </p:sp>
      <p:sp>
        <p:nvSpPr>
          <p:cNvPr id="4" name="Slide Image Placeholder 3"/>
          <p:cNvSpPr>
            <a:spLocks noGrp="1" noRot="1" noChangeAspect="1"/>
          </p:cNvSpPr>
          <p:nvPr>
            <p:ph type="sldImg" idx="2"/>
          </p:nvPr>
        </p:nvSpPr>
        <p:spPr>
          <a:xfrm>
            <a:off x="2238375" y="1241425"/>
            <a:ext cx="2320925" cy="3351213"/>
          </a:xfrm>
          <a:prstGeom prst="rect">
            <a:avLst/>
          </a:prstGeom>
          <a:noFill/>
          <a:ln w="12700">
            <a:solidFill>
              <a:prstClr val="black"/>
            </a:solidFill>
          </a:ln>
        </p:spPr>
        <p:txBody>
          <a:bodyPr vert="horz" lIns="91306" tIns="45653" rIns="91306" bIns="45653" rtlCol="0" anchor="ctr"/>
          <a:lstStyle/>
          <a:p>
            <a:endParaRPr lang="en-US"/>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306" tIns="45653" rIns="91306" bIns="456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60" cy="498055"/>
          </a:xfrm>
          <a:prstGeom prst="rect">
            <a:avLst/>
          </a:prstGeom>
        </p:spPr>
        <p:txBody>
          <a:bodyPr vert="horz" lIns="91306" tIns="45653" rIns="91306" bIns="45653"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60" cy="498055"/>
          </a:xfrm>
          <a:prstGeom prst="rect">
            <a:avLst/>
          </a:prstGeom>
        </p:spPr>
        <p:txBody>
          <a:bodyPr vert="horz" lIns="91306" tIns="45653" rIns="91306" bIns="45653" rtlCol="0" anchor="b"/>
          <a:lstStyle>
            <a:lvl1pPr algn="r">
              <a:defRPr sz="1200"/>
            </a:lvl1pPr>
          </a:lstStyle>
          <a:p>
            <a:fld id="{6146CAD8-2B78-BB45-A329-3F4987C37373}" type="slidenum">
              <a:rPr lang="en-US" smtClean="0"/>
              <a:t>‹#›</a:t>
            </a:fld>
            <a:endParaRPr lang="en-US"/>
          </a:p>
        </p:txBody>
      </p:sp>
    </p:spTree>
    <p:extLst>
      <p:ext uri="{BB962C8B-B14F-4D97-AF65-F5344CB8AC3E}">
        <p14:creationId xmlns:p14="http://schemas.microsoft.com/office/powerpoint/2010/main" val="1758371979"/>
      </p:ext>
    </p:extLst>
  </p:cSld>
  <p:clrMap bg1="lt1" tx1="dk1" bg2="lt2" tx2="dk2" accent1="accent1" accent2="accent2" accent3="accent3" accent4="accent4" accent5="accent5" accent6="accent6" hlink="hlink" folHlink="folHlink"/>
  <p:notesStyle>
    <a:lvl1pPr marL="0" algn="l" defTabSz="1221913" rtl="0" eaLnBrk="1" latinLnBrk="0" hangingPunct="1">
      <a:defRPr sz="1604" kern="1200">
        <a:solidFill>
          <a:schemeClr val="tx1"/>
        </a:solidFill>
        <a:latin typeface="+mn-lt"/>
        <a:ea typeface="+mn-ea"/>
        <a:cs typeface="+mn-cs"/>
      </a:defRPr>
    </a:lvl1pPr>
    <a:lvl2pPr marL="610956" algn="l" defTabSz="1221913" rtl="0" eaLnBrk="1" latinLnBrk="0" hangingPunct="1">
      <a:defRPr sz="1604" kern="1200">
        <a:solidFill>
          <a:schemeClr val="tx1"/>
        </a:solidFill>
        <a:latin typeface="+mn-lt"/>
        <a:ea typeface="+mn-ea"/>
        <a:cs typeface="+mn-cs"/>
      </a:defRPr>
    </a:lvl2pPr>
    <a:lvl3pPr marL="1221913" algn="l" defTabSz="1221913" rtl="0" eaLnBrk="1" latinLnBrk="0" hangingPunct="1">
      <a:defRPr sz="1604" kern="1200">
        <a:solidFill>
          <a:schemeClr val="tx1"/>
        </a:solidFill>
        <a:latin typeface="+mn-lt"/>
        <a:ea typeface="+mn-ea"/>
        <a:cs typeface="+mn-cs"/>
      </a:defRPr>
    </a:lvl3pPr>
    <a:lvl4pPr marL="1832869" algn="l" defTabSz="1221913" rtl="0" eaLnBrk="1" latinLnBrk="0" hangingPunct="1">
      <a:defRPr sz="1604" kern="1200">
        <a:solidFill>
          <a:schemeClr val="tx1"/>
        </a:solidFill>
        <a:latin typeface="+mn-lt"/>
        <a:ea typeface="+mn-ea"/>
        <a:cs typeface="+mn-cs"/>
      </a:defRPr>
    </a:lvl4pPr>
    <a:lvl5pPr marL="2443825" algn="l" defTabSz="1221913" rtl="0" eaLnBrk="1" latinLnBrk="0" hangingPunct="1">
      <a:defRPr sz="1604" kern="1200">
        <a:solidFill>
          <a:schemeClr val="tx1"/>
        </a:solidFill>
        <a:latin typeface="+mn-lt"/>
        <a:ea typeface="+mn-ea"/>
        <a:cs typeface="+mn-cs"/>
      </a:defRPr>
    </a:lvl5pPr>
    <a:lvl6pPr marL="3054782" algn="l" defTabSz="1221913" rtl="0" eaLnBrk="1" latinLnBrk="0" hangingPunct="1">
      <a:defRPr sz="1604" kern="1200">
        <a:solidFill>
          <a:schemeClr val="tx1"/>
        </a:solidFill>
        <a:latin typeface="+mn-lt"/>
        <a:ea typeface="+mn-ea"/>
        <a:cs typeface="+mn-cs"/>
      </a:defRPr>
    </a:lvl6pPr>
    <a:lvl7pPr marL="3665738" algn="l" defTabSz="1221913" rtl="0" eaLnBrk="1" latinLnBrk="0" hangingPunct="1">
      <a:defRPr sz="1604" kern="1200">
        <a:solidFill>
          <a:schemeClr val="tx1"/>
        </a:solidFill>
        <a:latin typeface="+mn-lt"/>
        <a:ea typeface="+mn-ea"/>
        <a:cs typeface="+mn-cs"/>
      </a:defRPr>
    </a:lvl7pPr>
    <a:lvl8pPr marL="4276695" algn="l" defTabSz="1221913" rtl="0" eaLnBrk="1" latinLnBrk="0" hangingPunct="1">
      <a:defRPr sz="1604" kern="1200">
        <a:solidFill>
          <a:schemeClr val="tx1"/>
        </a:solidFill>
        <a:latin typeface="+mn-lt"/>
        <a:ea typeface="+mn-ea"/>
        <a:cs typeface="+mn-cs"/>
      </a:defRPr>
    </a:lvl8pPr>
    <a:lvl9pPr marL="4887651" algn="l" defTabSz="1221913" rtl="0" eaLnBrk="1" latinLnBrk="0" hangingPunct="1">
      <a:defRPr sz="160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A0F2C6E-5A11-49CA-94F4-EB0575248ED2}"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9DB69-A524-4857-8EA5-76DFA4AB5E27}" type="slidenum">
              <a:rPr lang="en-US" smtClean="0"/>
              <a:t>‹#›</a:t>
            </a:fld>
            <a:endParaRPr lang="en-US"/>
          </a:p>
        </p:txBody>
      </p:sp>
    </p:spTree>
    <p:extLst>
      <p:ext uri="{BB962C8B-B14F-4D97-AF65-F5344CB8AC3E}">
        <p14:creationId xmlns:p14="http://schemas.microsoft.com/office/powerpoint/2010/main" val="167149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0F2C6E-5A11-49CA-94F4-EB0575248ED2}"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9DB69-A524-4857-8EA5-76DFA4AB5E27}" type="slidenum">
              <a:rPr lang="en-US" smtClean="0"/>
              <a:t>‹#›</a:t>
            </a:fld>
            <a:endParaRPr lang="en-US"/>
          </a:p>
        </p:txBody>
      </p:sp>
    </p:spTree>
    <p:extLst>
      <p:ext uri="{BB962C8B-B14F-4D97-AF65-F5344CB8AC3E}">
        <p14:creationId xmlns:p14="http://schemas.microsoft.com/office/powerpoint/2010/main" val="88499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0F2C6E-5A11-49CA-94F4-EB0575248ED2}"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9DB69-A524-4857-8EA5-76DFA4AB5E27}" type="slidenum">
              <a:rPr lang="en-US" smtClean="0"/>
              <a:t>‹#›</a:t>
            </a:fld>
            <a:endParaRPr lang="en-US"/>
          </a:p>
        </p:txBody>
      </p:sp>
    </p:spTree>
    <p:extLst>
      <p:ext uri="{BB962C8B-B14F-4D97-AF65-F5344CB8AC3E}">
        <p14:creationId xmlns:p14="http://schemas.microsoft.com/office/powerpoint/2010/main" val="28954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0F2C6E-5A11-49CA-94F4-EB0575248ED2}"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9DB69-A524-4857-8EA5-76DFA4AB5E27}" type="slidenum">
              <a:rPr lang="en-US" smtClean="0"/>
              <a:t>‹#›</a:t>
            </a:fld>
            <a:endParaRPr lang="en-US"/>
          </a:p>
        </p:txBody>
      </p:sp>
    </p:spTree>
    <p:extLst>
      <p:ext uri="{BB962C8B-B14F-4D97-AF65-F5344CB8AC3E}">
        <p14:creationId xmlns:p14="http://schemas.microsoft.com/office/powerpoint/2010/main" val="272506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0F2C6E-5A11-49CA-94F4-EB0575248ED2}"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9DB69-A524-4857-8EA5-76DFA4AB5E27}" type="slidenum">
              <a:rPr lang="en-US" smtClean="0"/>
              <a:t>‹#›</a:t>
            </a:fld>
            <a:endParaRPr lang="en-US"/>
          </a:p>
        </p:txBody>
      </p:sp>
    </p:spTree>
    <p:extLst>
      <p:ext uri="{BB962C8B-B14F-4D97-AF65-F5344CB8AC3E}">
        <p14:creationId xmlns:p14="http://schemas.microsoft.com/office/powerpoint/2010/main" val="324061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0F2C6E-5A11-49CA-94F4-EB0575248ED2}"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9DB69-A524-4857-8EA5-76DFA4AB5E27}" type="slidenum">
              <a:rPr lang="en-US" smtClean="0"/>
              <a:t>‹#›</a:t>
            </a:fld>
            <a:endParaRPr lang="en-US"/>
          </a:p>
        </p:txBody>
      </p:sp>
    </p:spTree>
    <p:extLst>
      <p:ext uri="{BB962C8B-B14F-4D97-AF65-F5344CB8AC3E}">
        <p14:creationId xmlns:p14="http://schemas.microsoft.com/office/powerpoint/2010/main" val="10077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0F2C6E-5A11-49CA-94F4-EB0575248ED2}" type="datetimeFigureOut">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C9DB69-A524-4857-8EA5-76DFA4AB5E27}" type="slidenum">
              <a:rPr lang="en-US" smtClean="0"/>
              <a:t>‹#›</a:t>
            </a:fld>
            <a:endParaRPr lang="en-US"/>
          </a:p>
        </p:txBody>
      </p:sp>
    </p:spTree>
    <p:extLst>
      <p:ext uri="{BB962C8B-B14F-4D97-AF65-F5344CB8AC3E}">
        <p14:creationId xmlns:p14="http://schemas.microsoft.com/office/powerpoint/2010/main" val="109351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0F2C6E-5A11-49CA-94F4-EB0575248ED2}"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C9DB69-A524-4857-8EA5-76DFA4AB5E27}" type="slidenum">
              <a:rPr lang="en-US" smtClean="0"/>
              <a:t>‹#›</a:t>
            </a:fld>
            <a:endParaRPr lang="en-US"/>
          </a:p>
        </p:txBody>
      </p:sp>
    </p:spTree>
    <p:extLst>
      <p:ext uri="{BB962C8B-B14F-4D97-AF65-F5344CB8AC3E}">
        <p14:creationId xmlns:p14="http://schemas.microsoft.com/office/powerpoint/2010/main" val="165810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F2C6E-5A11-49CA-94F4-EB0575248ED2}" type="datetimeFigureOut">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C9DB69-A524-4857-8EA5-76DFA4AB5E27}" type="slidenum">
              <a:rPr lang="en-US" smtClean="0"/>
              <a:t>‹#›</a:t>
            </a:fld>
            <a:endParaRPr lang="en-US"/>
          </a:p>
        </p:txBody>
      </p:sp>
    </p:spTree>
    <p:extLst>
      <p:ext uri="{BB962C8B-B14F-4D97-AF65-F5344CB8AC3E}">
        <p14:creationId xmlns:p14="http://schemas.microsoft.com/office/powerpoint/2010/main" val="312951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A0F2C6E-5A11-49CA-94F4-EB0575248ED2}"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9DB69-A524-4857-8EA5-76DFA4AB5E27}" type="slidenum">
              <a:rPr lang="en-US" smtClean="0"/>
              <a:t>‹#›</a:t>
            </a:fld>
            <a:endParaRPr lang="en-US"/>
          </a:p>
        </p:txBody>
      </p:sp>
    </p:spTree>
    <p:extLst>
      <p:ext uri="{BB962C8B-B14F-4D97-AF65-F5344CB8AC3E}">
        <p14:creationId xmlns:p14="http://schemas.microsoft.com/office/powerpoint/2010/main" val="114890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A0F2C6E-5A11-49CA-94F4-EB0575248ED2}"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9DB69-A524-4857-8EA5-76DFA4AB5E27}" type="slidenum">
              <a:rPr lang="en-US" smtClean="0"/>
              <a:t>‹#›</a:t>
            </a:fld>
            <a:endParaRPr lang="en-US"/>
          </a:p>
        </p:txBody>
      </p:sp>
    </p:spTree>
    <p:extLst>
      <p:ext uri="{BB962C8B-B14F-4D97-AF65-F5344CB8AC3E}">
        <p14:creationId xmlns:p14="http://schemas.microsoft.com/office/powerpoint/2010/main" val="93830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A0F2C6E-5A11-49CA-94F4-EB0575248ED2}" type="datetimeFigureOut">
              <a:rPr lang="en-US" smtClean="0"/>
              <a:t>10/22/2024</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BC9DB69-A524-4857-8EA5-76DFA4AB5E27}" type="slidenum">
              <a:rPr lang="en-US" smtClean="0"/>
              <a:t>‹#›</a:t>
            </a:fld>
            <a:endParaRPr lang="en-US"/>
          </a:p>
        </p:txBody>
      </p:sp>
    </p:spTree>
    <p:extLst>
      <p:ext uri="{BB962C8B-B14F-4D97-AF65-F5344CB8AC3E}">
        <p14:creationId xmlns:p14="http://schemas.microsoft.com/office/powerpoint/2010/main" val="296475470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Rainbow SVG, Boho Rainbow Clipart, PNG (958819) | Cut Files | Design Bundles">
            <a:extLst>
              <a:ext uri="{FF2B5EF4-FFF2-40B4-BE49-F238E27FC236}">
                <a16:creationId xmlns:a16="http://schemas.microsoft.com/office/drawing/2014/main" id="{DE714B03-CD29-4773-BBC6-DF05F406EF24}"/>
              </a:ext>
            </a:extLst>
          </p:cNvPr>
          <p:cNvPicPr/>
          <p:nvPr/>
        </p:nvPicPr>
        <p:blipFill rotWithShape="1">
          <a:blip r:embed="rId2" cstate="print">
            <a:extLst>
              <a:ext uri="{28A0092B-C50C-407E-A947-70E740481C1C}">
                <a14:useLocalDpi xmlns:a14="http://schemas.microsoft.com/office/drawing/2010/main" val="0"/>
              </a:ext>
            </a:extLst>
          </a:blip>
          <a:srcRect l="43673" t="42824" r="40046" b="30994"/>
          <a:stretch/>
        </p:blipFill>
        <p:spPr bwMode="auto">
          <a:xfrm>
            <a:off x="5694468" y="52875"/>
            <a:ext cx="1163088" cy="946119"/>
          </a:xfrm>
          <a:prstGeom prst="rect">
            <a:avLst/>
          </a:prstGeom>
          <a:noFill/>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FE3DFC61-E954-4EC8-BF1E-E9F3EE83FAF3}"/>
              </a:ext>
            </a:extLst>
          </p:cNvPr>
          <p:cNvSpPr/>
          <p:nvPr/>
        </p:nvSpPr>
        <p:spPr>
          <a:xfrm>
            <a:off x="10583" y="1005931"/>
            <a:ext cx="6852708" cy="12196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7335">
              <a:defRPr/>
            </a:pPr>
            <a:endParaRPr lang="en-US" sz="1353">
              <a:solidFill>
                <a:prstClr val="white"/>
              </a:solidFill>
              <a:latin typeface="Calibri" panose="020F0502020204030204"/>
            </a:endParaRPr>
          </a:p>
        </p:txBody>
      </p:sp>
      <p:sp>
        <p:nvSpPr>
          <p:cNvPr id="6" name="TextBox 5">
            <a:extLst>
              <a:ext uri="{FF2B5EF4-FFF2-40B4-BE49-F238E27FC236}">
                <a16:creationId xmlns:a16="http://schemas.microsoft.com/office/drawing/2014/main" id="{B239C751-D7AF-4376-8CFF-4847F42298CC}"/>
              </a:ext>
            </a:extLst>
          </p:cNvPr>
          <p:cNvSpPr txBox="1"/>
          <p:nvPr/>
        </p:nvSpPr>
        <p:spPr>
          <a:xfrm>
            <a:off x="-681048" y="449966"/>
            <a:ext cx="5246370" cy="584775"/>
          </a:xfrm>
          <a:prstGeom prst="rect">
            <a:avLst/>
          </a:prstGeom>
          <a:noFill/>
        </p:spPr>
        <p:txBody>
          <a:bodyPr wrap="square" lIns="91440" tIns="45720" rIns="91440" bIns="45720" rtlCol="0" anchor="t">
            <a:spAutoFit/>
          </a:bodyPr>
          <a:lstStyle/>
          <a:p>
            <a:pPr algn="ctr">
              <a:defRPr/>
            </a:pPr>
            <a:r>
              <a:rPr lang="en-US" sz="3200" b="1">
                <a:latin typeface="The Hand"/>
                <a:ea typeface="HelloNoTeardrops" panose="020B0604020202020204" charset="0"/>
              </a:rPr>
              <a:t>W31 Term </a:t>
            </a:r>
            <a:r>
              <a:rPr lang="en-US" sz="3200" b="1" dirty="0">
                <a:latin typeface="The Hand"/>
                <a:ea typeface="HelloNoTeardrops" panose="020B0604020202020204" charset="0"/>
              </a:rPr>
              <a:t>4 Overview 2024</a:t>
            </a:r>
          </a:p>
        </p:txBody>
      </p:sp>
      <p:sp>
        <p:nvSpPr>
          <p:cNvPr id="3" name="TextBox 2">
            <a:extLst>
              <a:ext uri="{FF2B5EF4-FFF2-40B4-BE49-F238E27FC236}">
                <a16:creationId xmlns:a16="http://schemas.microsoft.com/office/drawing/2014/main" id="{7D47D7D3-C2A1-404C-9A09-22B528C7BE83}"/>
              </a:ext>
            </a:extLst>
          </p:cNvPr>
          <p:cNvSpPr txBox="1"/>
          <p:nvPr/>
        </p:nvSpPr>
        <p:spPr>
          <a:xfrm>
            <a:off x="16630" y="52887"/>
            <a:ext cx="2967318" cy="584775"/>
          </a:xfrm>
          <a:prstGeom prst="rect">
            <a:avLst/>
          </a:prstGeom>
          <a:noFill/>
        </p:spPr>
        <p:txBody>
          <a:bodyPr wrap="square" rtlCol="0">
            <a:spAutoFit/>
          </a:bodyPr>
          <a:lstStyle/>
          <a:p>
            <a:r>
              <a:rPr lang="en-US" sz="3200" b="1" dirty="0">
                <a:latin typeface="PBBananaNutMuffin Medium" panose="02000603000000000000" pitchFamily="2" charset="0"/>
                <a:ea typeface="PBBananaNutMuffin Medium" panose="02000603000000000000" pitchFamily="2" charset="0"/>
              </a:rPr>
              <a:t>Year Six</a:t>
            </a:r>
            <a:endParaRPr lang="en-US" sz="3200" b="1" dirty="0">
              <a:latin typeface="KG One More Light" panose="020B0604020202020204" charset="0"/>
              <a:ea typeface="HelloNoTeardrops" panose="020B0604020202020204" charset="0"/>
            </a:endParaRPr>
          </a:p>
        </p:txBody>
      </p:sp>
      <p:sp>
        <p:nvSpPr>
          <p:cNvPr id="4" name="TextBox 3">
            <a:extLst>
              <a:ext uri="{FF2B5EF4-FFF2-40B4-BE49-F238E27FC236}">
                <a16:creationId xmlns:a16="http://schemas.microsoft.com/office/drawing/2014/main" id="{525BB1EB-F084-497C-808E-916BEDDB61CB}"/>
              </a:ext>
            </a:extLst>
          </p:cNvPr>
          <p:cNvSpPr txBox="1"/>
          <p:nvPr/>
        </p:nvSpPr>
        <p:spPr>
          <a:xfrm>
            <a:off x="115111" y="2261061"/>
            <a:ext cx="3230146" cy="2677656"/>
          </a:xfrm>
          <a:prstGeom prst="rect">
            <a:avLst/>
          </a:prstGeom>
          <a:noFill/>
        </p:spPr>
        <p:txBody>
          <a:bodyPr wrap="square" lIns="91440" tIns="45720" rIns="91440" bIns="45720" rtlCol="0" anchor="t">
            <a:spAutoFit/>
          </a:bodyPr>
          <a:lstStyle/>
          <a:p>
            <a:pPr algn="ctr"/>
            <a:r>
              <a:rPr lang="en-US" sz="1200" dirty="0">
                <a:latin typeface="KG Blank Space Solid"/>
              </a:rPr>
              <a:t>English</a:t>
            </a:r>
            <a:r>
              <a:rPr lang="en-US" sz="1200" dirty="0">
                <a:latin typeface="SABeginnersRegular" panose="020B0604020202020204"/>
              </a:rPr>
              <a:t> </a:t>
            </a:r>
            <a:endParaRPr lang="en-US" sz="1200" dirty="0">
              <a:latin typeface="KG Blank Space Solid" panose="02000000000000000000" pitchFamily="2" charset="0"/>
            </a:endParaRPr>
          </a:p>
          <a:p>
            <a:pPr algn="just"/>
            <a:r>
              <a:rPr lang="en-US" sz="1200" dirty="0">
                <a:latin typeface="The Hand"/>
                <a:ea typeface="+mn-lt"/>
                <a:cs typeface="+mn-lt"/>
              </a:rPr>
              <a:t>This term, we will continue our focus on information reports, a type of writing that presents factual information about a specific topic in an </a:t>
            </a:r>
            <a:r>
              <a:rPr lang="en-US" sz="1200" dirty="0" err="1">
                <a:latin typeface="The Hand"/>
                <a:ea typeface="+mn-lt"/>
                <a:cs typeface="+mn-lt"/>
              </a:rPr>
              <a:t>organised</a:t>
            </a:r>
            <a:r>
              <a:rPr lang="en-US" sz="1200" dirty="0">
                <a:latin typeface="The Hand"/>
                <a:ea typeface="+mn-lt"/>
                <a:cs typeface="+mn-lt"/>
              </a:rPr>
              <a:t> manner. An information report includes a clear introduction stating the topic, detailed body paragraphs with descriptions and facts, and a conclusion </a:t>
            </a:r>
            <a:r>
              <a:rPr lang="en-US" sz="1200" dirty="0" err="1">
                <a:latin typeface="The Hand"/>
                <a:ea typeface="+mn-lt"/>
                <a:cs typeface="+mn-lt"/>
              </a:rPr>
              <a:t>summarising</a:t>
            </a:r>
            <a:r>
              <a:rPr lang="en-US" sz="1200" dirty="0">
                <a:latin typeface="The Hand"/>
                <a:ea typeface="+mn-lt"/>
                <a:cs typeface="+mn-lt"/>
              </a:rPr>
              <a:t> the main points. By the end of the term students will explore and compare literary and non-literary texts, articles and other media formats. </a:t>
            </a:r>
            <a:endParaRPr lang="en-US" dirty="0">
              <a:latin typeface="The Hand"/>
            </a:endParaRPr>
          </a:p>
          <a:p>
            <a:pPr algn="just"/>
            <a:r>
              <a:rPr lang="en-US" sz="1200" dirty="0">
                <a:latin typeface="The Hand"/>
              </a:rPr>
              <a:t>Structured spelling lessons will continue in term 4. This is a daily activity held in students engage in learning tasks understanding phonemes, graphemes, syllables, morphology and etymology. </a:t>
            </a:r>
          </a:p>
          <a:p>
            <a:pPr algn="just"/>
            <a:r>
              <a:rPr lang="en-US" sz="1200" dirty="0">
                <a:latin typeface="The Hand"/>
                <a:ea typeface="Calibri"/>
                <a:cs typeface="Calibri"/>
              </a:rPr>
              <a:t>Classes will continue to develop reading comprehension through a routine guided reading program, where students read with an adult in small, guided groups at least once a week. In addition, students </a:t>
            </a:r>
            <a:r>
              <a:rPr lang="en-US" sz="1200" dirty="0">
                <a:latin typeface="The Hand"/>
              </a:rPr>
              <a:t>will participate in whole class think and share </a:t>
            </a:r>
            <a:r>
              <a:rPr lang="en-US" sz="1200" dirty="0" err="1">
                <a:latin typeface="The Hand"/>
              </a:rPr>
              <a:t>alouds</a:t>
            </a:r>
            <a:r>
              <a:rPr lang="en-US" sz="1200" dirty="0">
                <a:latin typeface="The Hand"/>
              </a:rPr>
              <a:t>, through modeled reading and dialogic discussions. </a:t>
            </a:r>
            <a:endParaRPr lang="en-GB" sz="1200" dirty="0">
              <a:latin typeface="The Hand" panose="03070502030502020204" pitchFamily="66" charset="0"/>
            </a:endParaRPr>
          </a:p>
        </p:txBody>
      </p:sp>
      <p:sp>
        <p:nvSpPr>
          <p:cNvPr id="8" name="TextBox 7">
            <a:extLst>
              <a:ext uri="{FF2B5EF4-FFF2-40B4-BE49-F238E27FC236}">
                <a16:creationId xmlns:a16="http://schemas.microsoft.com/office/drawing/2014/main" id="{37256519-9FB0-4409-8B39-9F7E25999D07}"/>
              </a:ext>
            </a:extLst>
          </p:cNvPr>
          <p:cNvSpPr txBox="1"/>
          <p:nvPr/>
        </p:nvSpPr>
        <p:spPr>
          <a:xfrm>
            <a:off x="14951" y="1014350"/>
            <a:ext cx="6847417" cy="1246495"/>
          </a:xfrm>
          <a:prstGeom prst="rect">
            <a:avLst/>
          </a:prstGeom>
          <a:noFill/>
        </p:spPr>
        <p:txBody>
          <a:bodyPr wrap="square" lIns="91440" tIns="45720" rIns="91440" bIns="45720" rtlCol="0" anchor="t">
            <a:spAutoFit/>
          </a:bodyPr>
          <a:lstStyle/>
          <a:p>
            <a:r>
              <a:rPr lang="en-US" sz="1500">
                <a:latin typeface="The Hand"/>
                <a:ea typeface="Calibri"/>
                <a:cs typeface="Calibri"/>
              </a:rPr>
              <a:t>We hope you had a restful and enjoyable holiday break. A reminder school commences 8.40am, with students welcome to arrive from 8.15am. School finishes at 3pm. If your family is taking an extended holiday (longer than 3 days) please notify the school to complete an exemption application form. Rory's Canteen provide a service to access lunch orders each day, orders can be made via the </a:t>
            </a:r>
            <a:r>
              <a:rPr lang="en-US" sz="1500" err="1">
                <a:latin typeface="The Hand"/>
                <a:ea typeface="Calibri"/>
                <a:cs typeface="Calibri"/>
              </a:rPr>
              <a:t>Qkr</a:t>
            </a:r>
            <a:r>
              <a:rPr lang="en-US" sz="1500">
                <a:latin typeface="The Hand"/>
                <a:ea typeface="Calibri"/>
                <a:cs typeface="Calibri"/>
              </a:rPr>
              <a:t> app only (no cash). Families are welcome to communicate with class teachers through ClassDojo. Homework is available to students who wish to access their online </a:t>
            </a:r>
            <a:r>
              <a:rPr lang="en-US" sz="1500">
                <a:solidFill>
                  <a:srgbClr val="000000"/>
                </a:solidFill>
                <a:latin typeface="The Hand"/>
                <a:ea typeface="Calibri"/>
                <a:cs typeface="Calibri"/>
              </a:rPr>
              <a:t>learning accounts at home to consolidate their classroom learning. </a:t>
            </a:r>
            <a:r>
              <a:rPr lang="en-US" sz="1500">
                <a:solidFill>
                  <a:srgbClr val="000000"/>
                </a:solidFill>
                <a:latin typeface="The Hand"/>
                <a:ea typeface="+mn-lt"/>
                <a:cs typeface="+mn-lt"/>
              </a:rPr>
              <a:t>We look forward to a highly successful term!</a:t>
            </a:r>
            <a:endParaRPr lang="en-US" sz="1500">
              <a:latin typeface="The Hand"/>
            </a:endParaRPr>
          </a:p>
        </p:txBody>
      </p:sp>
      <p:graphicFrame>
        <p:nvGraphicFramePr>
          <p:cNvPr id="5" name="Table 6">
            <a:extLst>
              <a:ext uri="{FF2B5EF4-FFF2-40B4-BE49-F238E27FC236}">
                <a16:creationId xmlns:a16="http://schemas.microsoft.com/office/drawing/2014/main" id="{580B82BB-FFF6-49E8-9373-2F4F9DD2E1A8}"/>
              </a:ext>
            </a:extLst>
          </p:cNvPr>
          <p:cNvGraphicFramePr>
            <a:graphicFrameLocks noGrp="1"/>
          </p:cNvGraphicFramePr>
          <p:nvPr>
            <p:extLst>
              <p:ext uri="{D42A27DB-BD31-4B8C-83A1-F6EECF244321}">
                <p14:modId xmlns:p14="http://schemas.microsoft.com/office/powerpoint/2010/main" val="1457336305"/>
              </p:ext>
            </p:extLst>
          </p:nvPr>
        </p:nvGraphicFramePr>
        <p:xfrm>
          <a:off x="45184" y="7204207"/>
          <a:ext cx="2530376" cy="1455072"/>
        </p:xfrm>
        <a:graphic>
          <a:graphicData uri="http://schemas.openxmlformats.org/drawingml/2006/table">
            <a:tbl>
              <a:tblPr firstRow="1" bandRow="1">
                <a:tableStyleId>{5940675A-B579-460E-94D1-54222C63F5DA}</a:tableStyleId>
              </a:tblPr>
              <a:tblGrid>
                <a:gridCol w="818626">
                  <a:extLst>
                    <a:ext uri="{9D8B030D-6E8A-4147-A177-3AD203B41FA5}">
                      <a16:colId xmlns:a16="http://schemas.microsoft.com/office/drawing/2014/main" val="2895440487"/>
                    </a:ext>
                  </a:extLst>
                </a:gridCol>
                <a:gridCol w="1711750">
                  <a:extLst>
                    <a:ext uri="{9D8B030D-6E8A-4147-A177-3AD203B41FA5}">
                      <a16:colId xmlns:a16="http://schemas.microsoft.com/office/drawing/2014/main" val="1119831448"/>
                    </a:ext>
                  </a:extLst>
                </a:gridCol>
              </a:tblGrid>
              <a:tr h="213943">
                <a:tc gridSpan="2">
                  <a:txBody>
                    <a:bodyPr/>
                    <a:lstStyle/>
                    <a:p>
                      <a:pPr algn="ctr"/>
                      <a:r>
                        <a:rPr lang="en-US" sz="1000" b="1">
                          <a:latin typeface="The Hand"/>
                        </a:rPr>
                        <a:t>CALENDAR DATES</a:t>
                      </a:r>
                    </a:p>
                  </a:txBody>
                  <a:tcPr>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3176661071"/>
                  </a:ext>
                </a:extLst>
              </a:tr>
              <a:tr h="344168">
                <a:tc>
                  <a:txBody>
                    <a:bodyPr/>
                    <a:lstStyle/>
                    <a:p>
                      <a:r>
                        <a:rPr lang="en-US" sz="1000" dirty="0">
                          <a:latin typeface="The Hand"/>
                        </a:rPr>
                        <a:t>Week </a:t>
                      </a:r>
                    </a:p>
                  </a:txBody>
                  <a:tcPr>
                    <a:solidFill>
                      <a:schemeClr val="accent1">
                        <a:lumMod val="20000"/>
                        <a:lumOff val="80000"/>
                      </a:schemeClr>
                    </a:solidFill>
                  </a:tcPr>
                </a:tc>
                <a:tc>
                  <a:txBody>
                    <a:bodyPr/>
                    <a:lstStyle/>
                    <a:p>
                      <a:pPr lvl="0">
                        <a:buNone/>
                      </a:pPr>
                      <a:r>
                        <a:rPr lang="en-US" sz="1000" dirty="0">
                          <a:latin typeface="The Hand"/>
                        </a:rPr>
                        <a:t>West Lakes Aquatics</a:t>
                      </a:r>
                      <a:endParaRPr lang="en-US" sz="1000" b="0" i="0" u="none" strike="noStrike" baseline="0" noProof="0" dirty="0">
                        <a:solidFill>
                          <a:srgbClr val="000000"/>
                        </a:solidFill>
                        <a:latin typeface="The Hand"/>
                      </a:endParaRPr>
                    </a:p>
                  </a:txBody>
                  <a:tcPr/>
                </a:tc>
                <a:extLst>
                  <a:ext uri="{0D108BD9-81ED-4DB2-BD59-A6C34878D82A}">
                    <a16:rowId xmlns:a16="http://schemas.microsoft.com/office/drawing/2014/main" val="1333738239"/>
                  </a:ext>
                </a:extLst>
              </a:tr>
              <a:tr h="213943">
                <a:tc>
                  <a:txBody>
                    <a:bodyPr/>
                    <a:lstStyle/>
                    <a:p>
                      <a:r>
                        <a:rPr lang="en-US" sz="1000" dirty="0">
                          <a:latin typeface="The Hand"/>
                        </a:rPr>
                        <a:t>Week 3</a:t>
                      </a:r>
                    </a:p>
                  </a:txBody>
                  <a:tcPr>
                    <a:solidFill>
                      <a:schemeClr val="accent1">
                        <a:lumMod val="20000"/>
                        <a:lumOff val="80000"/>
                      </a:schemeClr>
                    </a:solidFill>
                  </a:tcPr>
                </a:tc>
                <a:tc>
                  <a:txBody>
                    <a:bodyPr/>
                    <a:lstStyle/>
                    <a:p>
                      <a:pPr lvl="0">
                        <a:buNone/>
                      </a:pPr>
                      <a:r>
                        <a:rPr lang="en-US" sz="1000" dirty="0">
                          <a:latin typeface="The Hand"/>
                        </a:rPr>
                        <a:t>Student Free Day - Monday</a:t>
                      </a:r>
                    </a:p>
                  </a:txBody>
                  <a:tcPr/>
                </a:tc>
                <a:extLst>
                  <a:ext uri="{0D108BD9-81ED-4DB2-BD59-A6C34878D82A}">
                    <a16:rowId xmlns:a16="http://schemas.microsoft.com/office/drawing/2014/main" val="1970202070"/>
                  </a:ext>
                </a:extLst>
              </a:tr>
              <a:tr h="344168">
                <a:tc>
                  <a:txBody>
                    <a:bodyPr/>
                    <a:lstStyle/>
                    <a:p>
                      <a:r>
                        <a:rPr lang="en-US" sz="1000" dirty="0">
                          <a:latin typeface="The Hand"/>
                        </a:rPr>
                        <a:t>Week 8</a:t>
                      </a:r>
                    </a:p>
                  </a:txBody>
                  <a:tcPr>
                    <a:solidFill>
                      <a:schemeClr val="accent1">
                        <a:lumMod val="20000"/>
                        <a:lumOff val="80000"/>
                      </a:schemeClr>
                    </a:solidFill>
                  </a:tcPr>
                </a:tc>
                <a:tc>
                  <a:txBody>
                    <a:bodyPr/>
                    <a:lstStyle/>
                    <a:p>
                      <a:pPr lvl="0">
                        <a:buNone/>
                      </a:pPr>
                      <a:r>
                        <a:rPr lang="en-US" sz="1000" b="0" i="0" u="none" strike="noStrike" baseline="0" noProof="0" dirty="0">
                          <a:solidFill>
                            <a:srgbClr val="000000"/>
                          </a:solidFill>
                          <a:latin typeface="The Hand"/>
                        </a:rPr>
                        <a:t>Year 6 transition common days</a:t>
                      </a:r>
                    </a:p>
                  </a:txBody>
                  <a:tcPr/>
                </a:tc>
                <a:extLst>
                  <a:ext uri="{0D108BD9-81ED-4DB2-BD59-A6C34878D82A}">
                    <a16:rowId xmlns:a16="http://schemas.microsoft.com/office/drawing/2014/main" val="3328466969"/>
                  </a:ext>
                </a:extLst>
              </a:tr>
              <a:tr h="279056">
                <a:tc>
                  <a:txBody>
                    <a:bodyPr/>
                    <a:lstStyle/>
                    <a:p>
                      <a:pPr lvl="0">
                        <a:buNone/>
                      </a:pPr>
                      <a:r>
                        <a:rPr lang="en-US" sz="1000" dirty="0">
                          <a:latin typeface="The Hand"/>
                        </a:rPr>
                        <a:t>Week 9</a:t>
                      </a:r>
                    </a:p>
                  </a:txBody>
                  <a:tcPr>
                    <a:solidFill>
                      <a:schemeClr val="accent1">
                        <a:lumMod val="20000"/>
                        <a:lumOff val="80000"/>
                      </a:schemeClr>
                    </a:solidFill>
                  </a:tcPr>
                </a:tc>
                <a:tc>
                  <a:txBody>
                    <a:bodyPr/>
                    <a:lstStyle/>
                    <a:p>
                      <a:pPr lvl="0">
                        <a:buNone/>
                      </a:pPr>
                      <a:r>
                        <a:rPr lang="en-US" sz="1000" b="0" i="0" u="none" strike="noStrike" baseline="0" noProof="0" dirty="0">
                          <a:solidFill>
                            <a:srgbClr val="000000"/>
                          </a:solidFill>
                          <a:latin typeface="The Hand"/>
                        </a:rPr>
                        <a:t>Graduation - Wednesday</a:t>
                      </a:r>
                    </a:p>
                  </a:txBody>
                  <a:tcPr/>
                </a:tc>
                <a:extLst>
                  <a:ext uri="{0D108BD9-81ED-4DB2-BD59-A6C34878D82A}">
                    <a16:rowId xmlns:a16="http://schemas.microsoft.com/office/drawing/2014/main" val="449977435"/>
                  </a:ext>
                </a:extLst>
              </a:tr>
            </a:tbl>
          </a:graphicData>
        </a:graphic>
      </p:graphicFrame>
      <p:sp>
        <p:nvSpPr>
          <p:cNvPr id="9" name="TextBox 8">
            <a:extLst>
              <a:ext uri="{FF2B5EF4-FFF2-40B4-BE49-F238E27FC236}">
                <a16:creationId xmlns:a16="http://schemas.microsoft.com/office/drawing/2014/main" id="{867093DE-F0FF-4C23-B7DD-0197E67E28A3}"/>
              </a:ext>
            </a:extLst>
          </p:cNvPr>
          <p:cNvSpPr txBox="1"/>
          <p:nvPr/>
        </p:nvSpPr>
        <p:spPr>
          <a:xfrm>
            <a:off x="3530994" y="2321630"/>
            <a:ext cx="3335597" cy="4047262"/>
          </a:xfrm>
          <a:prstGeom prst="rect">
            <a:avLst/>
          </a:prstGeom>
          <a:noFill/>
        </p:spPr>
        <p:txBody>
          <a:bodyPr wrap="square" lIns="91440" tIns="45720" rIns="91440" bIns="45720" rtlCol="0" anchor="t">
            <a:spAutoFit/>
          </a:bodyPr>
          <a:lstStyle/>
          <a:p>
            <a:pPr algn="ctr"/>
            <a:r>
              <a:rPr lang="en-US" sz="1200" dirty="0" err="1">
                <a:latin typeface="KG Blank Space Solid"/>
              </a:rPr>
              <a:t>Maths</a:t>
            </a:r>
            <a:r>
              <a:rPr lang="en-US" sz="1100" dirty="0">
                <a:latin typeface="KG Blank Space Solid"/>
              </a:rPr>
              <a:t> </a:t>
            </a:r>
            <a:endParaRPr lang="en-US" dirty="0"/>
          </a:p>
          <a:p>
            <a:pPr algn="just"/>
            <a:r>
              <a:rPr lang="en-US" sz="1200" dirty="0">
                <a:latin typeface="The Hand"/>
                <a:ea typeface="Calibri"/>
                <a:cs typeface="Calibri"/>
              </a:rPr>
              <a:t>In mathematics, students will </a:t>
            </a:r>
            <a:r>
              <a:rPr lang="en-US" sz="1200" dirty="0">
                <a:latin typeface="The Hand"/>
                <a:ea typeface="+mn-lt"/>
                <a:cs typeface="+mn-lt"/>
              </a:rPr>
              <a:t>find unknown values in numerical equations involving brackets and combinations of arithmetic operations, using the properties of numbers and operations. </a:t>
            </a:r>
          </a:p>
          <a:p>
            <a:pPr algn="just"/>
            <a:r>
              <a:rPr lang="en-US" sz="1200" dirty="0">
                <a:latin typeface="The Hand"/>
                <a:ea typeface="+mn-lt"/>
                <a:cs typeface="+mn-lt"/>
              </a:rPr>
              <a:t>Students will also use estimation to assign probabilities that events occur in given contexts and use fraction, decimals and percentages to represent them. They will conduct  and run experiments with an increasing number of trials and compare observations with expected results and discuss the effect on  of increasing the number of trials. </a:t>
            </a:r>
          </a:p>
          <a:p>
            <a:pPr algn="just"/>
            <a:r>
              <a:rPr lang="en-US" sz="1200" dirty="0">
                <a:latin typeface="The Hand"/>
                <a:ea typeface="+mn-lt"/>
                <a:cs typeface="+mn-lt"/>
              </a:rPr>
              <a:t>Additionally, they will identify statistically informed arguments presented in traditional and digital media; discuss and critique methods,  representations and conclusions.</a:t>
            </a:r>
          </a:p>
          <a:p>
            <a:pPr algn="just"/>
            <a:endParaRPr lang="en-US" sz="1200" dirty="0">
              <a:latin typeface="The Hand"/>
              <a:ea typeface="+mn-lt"/>
              <a:cs typeface="+mn-lt"/>
            </a:endParaRPr>
          </a:p>
          <a:p>
            <a:pPr algn="just"/>
            <a:endParaRPr lang="en-US" sz="1200" dirty="0">
              <a:latin typeface="The Hand"/>
              <a:ea typeface="+mn-lt"/>
              <a:cs typeface="+mn-lt"/>
            </a:endParaRPr>
          </a:p>
          <a:p>
            <a:pPr algn="just"/>
            <a:r>
              <a:rPr lang="en-US" sz="1200" dirty="0">
                <a:latin typeface="The Hand"/>
                <a:ea typeface="+mn-lt"/>
                <a:cs typeface="+mn-lt"/>
              </a:rPr>
              <a:t> </a:t>
            </a:r>
            <a:endParaRPr lang="en-US" sz="1100" dirty="0">
              <a:latin typeface="Calibri"/>
              <a:ea typeface="Calibri"/>
              <a:cs typeface="Calibri"/>
            </a:endParaRPr>
          </a:p>
          <a:p>
            <a:endParaRPr lang="en-US" sz="1100" dirty="0">
              <a:latin typeface="Calibri"/>
              <a:ea typeface="Calibri"/>
              <a:cs typeface="Calibri"/>
            </a:endParaRPr>
          </a:p>
          <a:p>
            <a:pPr algn="ctr"/>
            <a:r>
              <a:rPr lang="en-US" sz="1200" dirty="0">
                <a:latin typeface="KG Blank Space Solid"/>
              </a:rPr>
              <a:t>Science </a:t>
            </a:r>
            <a:endParaRPr lang="en-US" sz="1200" dirty="0">
              <a:latin typeface="KG Blank Space Solid" panose="02000000000000000000" pitchFamily="2" charset="0"/>
            </a:endParaRPr>
          </a:p>
          <a:p>
            <a:pPr algn="ctr"/>
            <a:endParaRPr lang="en-US" sz="1200" dirty="0">
              <a:latin typeface="KG Blank Space Solid"/>
            </a:endParaRPr>
          </a:p>
          <a:p>
            <a:pPr algn="just"/>
            <a:r>
              <a:rPr lang="en-US" sz="1200" dirty="0">
                <a:latin typeface="The Hand"/>
                <a:ea typeface="+mn-lt"/>
                <a:cs typeface="+mn-lt"/>
              </a:rPr>
              <a:t>This term in science, students will investigate the physical conditions of and </a:t>
            </a:r>
            <a:r>
              <a:rPr lang="en-US" sz="1200" dirty="0" err="1">
                <a:latin typeface="The Hand"/>
                <a:ea typeface="+mn-lt"/>
                <a:cs typeface="+mn-lt"/>
              </a:rPr>
              <a:t>analyse</a:t>
            </a:r>
            <a:r>
              <a:rPr lang="en-US" sz="1200" dirty="0">
                <a:latin typeface="The Hand"/>
                <a:ea typeface="+mn-lt"/>
                <a:cs typeface="+mn-lt"/>
              </a:rPr>
              <a:t> how the growth and survival of living things is affected by changing physical conditions. </a:t>
            </a:r>
          </a:p>
          <a:p>
            <a:pPr algn="just"/>
            <a:endParaRPr lang="en-US" dirty="0"/>
          </a:p>
          <a:p>
            <a:pPr algn="ctr"/>
            <a:endParaRPr lang="en-US" sz="1200" dirty="0">
              <a:latin typeface="KG Blank Space Solid" panose="02000000000000000000" pitchFamily="2" charset="0"/>
            </a:endParaRPr>
          </a:p>
        </p:txBody>
      </p:sp>
      <p:sp>
        <p:nvSpPr>
          <p:cNvPr id="13" name="Rectangle 7">
            <a:extLst>
              <a:ext uri="{FF2B5EF4-FFF2-40B4-BE49-F238E27FC236}">
                <a16:creationId xmlns:a16="http://schemas.microsoft.com/office/drawing/2014/main" id="{D02C0AF1-5D49-47E6-87B6-38898DC42BC8}"/>
              </a:ext>
            </a:extLst>
          </p:cNvPr>
          <p:cNvSpPr>
            <a:spLocks noChangeArrowheads="1"/>
          </p:cNvSpPr>
          <p:nvPr/>
        </p:nvSpPr>
        <p:spPr bwMode="auto">
          <a:xfrm>
            <a:off x="98349" y="5036732"/>
            <a:ext cx="3164370" cy="7961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sz="1100" dirty="0">
                <a:solidFill>
                  <a:srgbClr val="000000"/>
                </a:solidFill>
                <a:latin typeface="KG Blank Space Solid"/>
                <a:cs typeface="Arial"/>
              </a:rPr>
              <a:t>Humanities and Social Science</a:t>
            </a:r>
            <a:endParaRPr lang="en-US" dirty="0">
              <a:latin typeface="KG Blank Space Solid"/>
            </a:endParaRPr>
          </a:p>
          <a:p>
            <a:pPr algn="just" defTabSz="914400">
              <a:lnSpc>
                <a:spcPct val="90000"/>
              </a:lnSpc>
              <a:spcBef>
                <a:spcPts val="1000"/>
              </a:spcBef>
              <a:spcAft>
                <a:spcPts val="0"/>
              </a:spcAft>
            </a:pPr>
            <a:r>
              <a:rPr kumimoji="0" lang="en-US" sz="1200" b="0" i="0" u="none" strike="noStrike" cap="none" normalizeH="0" baseline="0" dirty="0">
                <a:ln>
                  <a:noFill/>
                </a:ln>
                <a:solidFill>
                  <a:srgbClr val="000000"/>
                </a:solidFill>
                <a:effectLst/>
                <a:latin typeface="The Hand"/>
                <a:cs typeface="Calibri Light"/>
              </a:rPr>
              <a:t>This term in HASS, </a:t>
            </a:r>
            <a:r>
              <a:rPr lang="en-US" sz="1200" dirty="0">
                <a:solidFill>
                  <a:srgbClr val="000000"/>
                </a:solidFill>
                <a:latin typeface="The Hand"/>
                <a:cs typeface="Calibri Light"/>
              </a:rPr>
              <a:t>students will focus on civics and citizenship where students will explore the key institutions of the Australian government, the roles and responsibilities of the Australian government and the core values of democracies. </a:t>
            </a:r>
            <a:endParaRPr lang="en-US" dirty="0"/>
          </a:p>
        </p:txBody>
      </p:sp>
      <p:graphicFrame>
        <p:nvGraphicFramePr>
          <p:cNvPr id="18" name="Table 6">
            <a:extLst>
              <a:ext uri="{FF2B5EF4-FFF2-40B4-BE49-F238E27FC236}">
                <a16:creationId xmlns:a16="http://schemas.microsoft.com/office/drawing/2014/main" id="{035F9D8C-5C6D-4514-9458-C1237CDE766B}"/>
              </a:ext>
            </a:extLst>
          </p:cNvPr>
          <p:cNvGraphicFramePr>
            <a:graphicFrameLocks noGrp="1"/>
          </p:cNvGraphicFramePr>
          <p:nvPr/>
        </p:nvGraphicFramePr>
        <p:xfrm>
          <a:off x="3521562" y="8674558"/>
          <a:ext cx="3177232" cy="985908"/>
        </p:xfrm>
        <a:graphic>
          <a:graphicData uri="http://schemas.openxmlformats.org/drawingml/2006/table">
            <a:tbl>
              <a:tblPr firstRow="1" bandRow="1">
                <a:tableStyleId>{5940675A-B579-460E-94D1-54222C63F5DA}</a:tableStyleId>
              </a:tblPr>
              <a:tblGrid>
                <a:gridCol w="794308">
                  <a:extLst>
                    <a:ext uri="{9D8B030D-6E8A-4147-A177-3AD203B41FA5}">
                      <a16:colId xmlns:a16="http://schemas.microsoft.com/office/drawing/2014/main" val="2895440487"/>
                    </a:ext>
                  </a:extLst>
                </a:gridCol>
                <a:gridCol w="794308">
                  <a:extLst>
                    <a:ext uri="{9D8B030D-6E8A-4147-A177-3AD203B41FA5}">
                      <a16:colId xmlns:a16="http://schemas.microsoft.com/office/drawing/2014/main" val="1119831448"/>
                    </a:ext>
                  </a:extLst>
                </a:gridCol>
                <a:gridCol w="794308">
                  <a:extLst>
                    <a:ext uri="{9D8B030D-6E8A-4147-A177-3AD203B41FA5}">
                      <a16:colId xmlns:a16="http://schemas.microsoft.com/office/drawing/2014/main" val="3248873558"/>
                    </a:ext>
                  </a:extLst>
                </a:gridCol>
                <a:gridCol w="794308">
                  <a:extLst>
                    <a:ext uri="{9D8B030D-6E8A-4147-A177-3AD203B41FA5}">
                      <a16:colId xmlns:a16="http://schemas.microsoft.com/office/drawing/2014/main" val="917012775"/>
                    </a:ext>
                  </a:extLst>
                </a:gridCol>
              </a:tblGrid>
              <a:tr h="246477">
                <a:tc>
                  <a:txBody>
                    <a:bodyPr/>
                    <a:lstStyle/>
                    <a:p>
                      <a:endParaRPr lang="en-US" sz="1000">
                        <a:latin typeface="The Hand"/>
                      </a:endParaRPr>
                    </a:p>
                  </a:txBody>
                  <a:tcPr>
                    <a:solidFill>
                      <a:schemeClr val="accent1">
                        <a:lumMod val="20000"/>
                        <a:lumOff val="80000"/>
                      </a:schemeClr>
                    </a:solidFill>
                  </a:tcPr>
                </a:tc>
                <a:tc>
                  <a:txBody>
                    <a:bodyPr/>
                    <a:lstStyle/>
                    <a:p>
                      <a:r>
                        <a:rPr lang="en-US" sz="1000">
                          <a:latin typeface="The Hand"/>
                        </a:rPr>
                        <a:t>W31</a:t>
                      </a:r>
                    </a:p>
                  </a:txBody>
                  <a:tcPr>
                    <a:solidFill>
                      <a:schemeClr val="accent1">
                        <a:lumMod val="20000"/>
                        <a:lumOff val="80000"/>
                      </a:schemeClr>
                    </a:solidFill>
                  </a:tcPr>
                </a:tc>
                <a:tc>
                  <a:txBody>
                    <a:bodyPr/>
                    <a:lstStyle/>
                    <a:p>
                      <a:r>
                        <a:rPr lang="en-US" sz="1000">
                          <a:latin typeface="The Hand"/>
                        </a:rPr>
                        <a:t>W32</a:t>
                      </a:r>
                    </a:p>
                  </a:txBody>
                  <a:tcPr>
                    <a:solidFill>
                      <a:schemeClr val="accent1">
                        <a:lumMod val="20000"/>
                        <a:lumOff val="80000"/>
                      </a:schemeClr>
                    </a:solidFill>
                  </a:tcPr>
                </a:tc>
                <a:tc>
                  <a:txBody>
                    <a:bodyPr/>
                    <a:lstStyle/>
                    <a:p>
                      <a:r>
                        <a:rPr lang="en-US" sz="1000">
                          <a:latin typeface="The Hand"/>
                        </a:rPr>
                        <a:t>W41</a:t>
                      </a:r>
                    </a:p>
                  </a:txBody>
                  <a:tcPr>
                    <a:solidFill>
                      <a:schemeClr val="accent1">
                        <a:lumMod val="20000"/>
                        <a:lumOff val="80000"/>
                      </a:schemeClr>
                    </a:solidFill>
                  </a:tcPr>
                </a:tc>
                <a:extLst>
                  <a:ext uri="{0D108BD9-81ED-4DB2-BD59-A6C34878D82A}">
                    <a16:rowId xmlns:a16="http://schemas.microsoft.com/office/drawing/2014/main" val="1218499059"/>
                  </a:ext>
                </a:extLst>
              </a:tr>
              <a:tr h="246477">
                <a:tc>
                  <a:txBody>
                    <a:bodyPr/>
                    <a:lstStyle/>
                    <a:p>
                      <a:r>
                        <a:rPr lang="en-US" sz="1000" b="1">
                          <a:latin typeface="The Hand"/>
                        </a:rPr>
                        <a:t>PE</a:t>
                      </a:r>
                    </a:p>
                  </a:txBody>
                  <a:tcPr>
                    <a:solidFill>
                      <a:schemeClr val="accent1">
                        <a:lumMod val="20000"/>
                        <a:lumOff val="80000"/>
                      </a:schemeClr>
                    </a:solidFill>
                  </a:tcPr>
                </a:tc>
                <a:tc>
                  <a:txBody>
                    <a:bodyPr/>
                    <a:lstStyle/>
                    <a:p>
                      <a:r>
                        <a:rPr lang="en-US" sz="1000">
                          <a:latin typeface="The Hand"/>
                        </a:rPr>
                        <a:t>Michael</a:t>
                      </a:r>
                    </a:p>
                  </a:txBody>
                  <a:tcPr/>
                </a:tc>
                <a:tc>
                  <a:txBody>
                    <a:bodyPr/>
                    <a:lstStyle/>
                    <a:p>
                      <a:r>
                        <a:rPr lang="en-US" sz="1000">
                          <a:latin typeface="The Hand"/>
                        </a:rPr>
                        <a:t>Des</a:t>
                      </a:r>
                    </a:p>
                  </a:txBody>
                  <a:tcPr>
                    <a:solidFill>
                      <a:schemeClr val="bg1"/>
                    </a:solidFill>
                  </a:tcPr>
                </a:tc>
                <a:tc>
                  <a:txBody>
                    <a:bodyPr/>
                    <a:lstStyle/>
                    <a:p>
                      <a:r>
                        <a:rPr lang="en-US" sz="1000">
                          <a:latin typeface="The Hand"/>
                        </a:rPr>
                        <a:t>Des</a:t>
                      </a:r>
                    </a:p>
                  </a:txBody>
                  <a:tcPr/>
                </a:tc>
                <a:extLst>
                  <a:ext uri="{0D108BD9-81ED-4DB2-BD59-A6C34878D82A}">
                    <a16:rowId xmlns:a16="http://schemas.microsoft.com/office/drawing/2014/main" val="1333738239"/>
                  </a:ext>
                </a:extLst>
              </a:tr>
              <a:tr h="246477">
                <a:tc>
                  <a:txBody>
                    <a:bodyPr/>
                    <a:lstStyle/>
                    <a:p>
                      <a:r>
                        <a:rPr lang="en-US" sz="1000" b="1">
                          <a:latin typeface="The Hand"/>
                        </a:rPr>
                        <a:t>Japanese</a:t>
                      </a:r>
                    </a:p>
                  </a:txBody>
                  <a:tcPr>
                    <a:solidFill>
                      <a:schemeClr val="accent1">
                        <a:lumMod val="20000"/>
                        <a:lumOff val="80000"/>
                      </a:schemeClr>
                    </a:solidFill>
                  </a:tcPr>
                </a:tc>
                <a:tc>
                  <a:txBody>
                    <a:bodyPr/>
                    <a:lstStyle/>
                    <a:p>
                      <a:r>
                        <a:rPr lang="en-US" sz="1000">
                          <a:latin typeface="The Hand"/>
                        </a:rPr>
                        <a:t>Erin</a:t>
                      </a:r>
                    </a:p>
                  </a:txBody>
                  <a:tcPr/>
                </a:tc>
                <a:tc>
                  <a:txBody>
                    <a:bodyPr/>
                    <a:lstStyle/>
                    <a:p>
                      <a:r>
                        <a:rPr lang="en-US" sz="1000">
                          <a:latin typeface="The Hand"/>
                        </a:rPr>
                        <a:t>Erin</a:t>
                      </a:r>
                    </a:p>
                  </a:txBody>
                  <a:tcPr>
                    <a:solidFill>
                      <a:schemeClr val="bg1"/>
                    </a:solidFill>
                  </a:tcPr>
                </a:tc>
                <a:tc>
                  <a:txBody>
                    <a:bodyPr/>
                    <a:lstStyle/>
                    <a:p>
                      <a:r>
                        <a:rPr lang="en-US" sz="1000">
                          <a:latin typeface="The Hand"/>
                        </a:rPr>
                        <a:t>Erin</a:t>
                      </a:r>
                    </a:p>
                  </a:txBody>
                  <a:tcPr/>
                </a:tc>
                <a:extLst>
                  <a:ext uri="{0D108BD9-81ED-4DB2-BD59-A6C34878D82A}">
                    <a16:rowId xmlns:a16="http://schemas.microsoft.com/office/drawing/2014/main" val="1970202070"/>
                  </a:ext>
                </a:extLst>
              </a:tr>
              <a:tr h="246477">
                <a:tc>
                  <a:txBody>
                    <a:bodyPr/>
                    <a:lstStyle/>
                    <a:p>
                      <a:r>
                        <a:rPr lang="en-US" sz="1000" b="1">
                          <a:latin typeface="The Hand"/>
                        </a:rPr>
                        <a:t>Arts</a:t>
                      </a:r>
                    </a:p>
                  </a:txBody>
                  <a:tcPr>
                    <a:solidFill>
                      <a:schemeClr val="accent1">
                        <a:lumMod val="20000"/>
                        <a:lumOff val="80000"/>
                      </a:schemeClr>
                    </a:solidFill>
                  </a:tcPr>
                </a:tc>
                <a:tc>
                  <a:txBody>
                    <a:bodyPr/>
                    <a:lstStyle/>
                    <a:p>
                      <a:r>
                        <a:rPr lang="en-US" sz="1000">
                          <a:latin typeface="The Hand"/>
                        </a:rPr>
                        <a:t>Abby</a:t>
                      </a:r>
                    </a:p>
                  </a:txBody>
                  <a:tcPr/>
                </a:tc>
                <a:tc>
                  <a:txBody>
                    <a:bodyPr/>
                    <a:lstStyle/>
                    <a:p>
                      <a:r>
                        <a:rPr lang="en-US" sz="1000">
                          <a:latin typeface="The Hand"/>
                        </a:rPr>
                        <a:t>Abby</a:t>
                      </a:r>
                    </a:p>
                  </a:txBody>
                  <a:tcPr>
                    <a:solidFill>
                      <a:schemeClr val="bg1"/>
                    </a:solidFill>
                  </a:tcPr>
                </a:tc>
                <a:tc>
                  <a:txBody>
                    <a:bodyPr/>
                    <a:lstStyle/>
                    <a:p>
                      <a:r>
                        <a:rPr lang="en-US" sz="1000">
                          <a:latin typeface="The Hand"/>
                        </a:rPr>
                        <a:t>Abby</a:t>
                      </a:r>
                    </a:p>
                  </a:txBody>
                  <a:tcPr/>
                </a:tc>
                <a:extLst>
                  <a:ext uri="{0D108BD9-81ED-4DB2-BD59-A6C34878D82A}">
                    <a16:rowId xmlns:a16="http://schemas.microsoft.com/office/drawing/2014/main" val="3328466969"/>
                  </a:ext>
                </a:extLst>
              </a:tr>
            </a:tbl>
          </a:graphicData>
        </a:graphic>
      </p:graphicFrame>
      <p:sp>
        <p:nvSpPr>
          <p:cNvPr id="7" name="Rectangle 7">
            <a:extLst>
              <a:ext uri="{FF2B5EF4-FFF2-40B4-BE49-F238E27FC236}">
                <a16:creationId xmlns:a16="http://schemas.microsoft.com/office/drawing/2014/main" id="{D9B84E4C-4B2A-4730-272C-9DAE0DFDC0E7}"/>
              </a:ext>
            </a:extLst>
          </p:cNvPr>
          <p:cNvSpPr>
            <a:spLocks noChangeArrowheads="1"/>
          </p:cNvSpPr>
          <p:nvPr/>
        </p:nvSpPr>
        <p:spPr bwMode="auto">
          <a:xfrm>
            <a:off x="115111" y="6134171"/>
            <a:ext cx="3164370" cy="9243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sz="1100" dirty="0">
                <a:solidFill>
                  <a:srgbClr val="000000"/>
                </a:solidFill>
                <a:latin typeface="KG Blank Space Solid"/>
                <a:cs typeface="Arial"/>
              </a:rPr>
              <a:t>Digital Technologies</a:t>
            </a:r>
            <a:endParaRPr lang="en-US" sz="1100" dirty="0">
              <a:cs typeface="Arial"/>
            </a:endParaRPr>
          </a:p>
          <a:p>
            <a:pPr algn="just" defTabSz="914400">
              <a:lnSpc>
                <a:spcPct val="90000"/>
              </a:lnSpc>
              <a:spcBef>
                <a:spcPts val="1000"/>
              </a:spcBef>
              <a:spcAft>
                <a:spcPts val="0"/>
              </a:spcAft>
            </a:pPr>
            <a:r>
              <a:rPr lang="en-US" sz="1200" dirty="0">
                <a:latin typeface="The Hand"/>
                <a:ea typeface="Calibri"/>
                <a:cs typeface="Arial"/>
              </a:rPr>
              <a:t>Students will continue learning about coding and robotics, exploring various coding sites and engaging in building and coding with Vex Robotics.</a:t>
            </a:r>
            <a:endParaRPr lang="en-US" dirty="0"/>
          </a:p>
          <a:p>
            <a:pPr algn="just" defTabSz="914400">
              <a:lnSpc>
                <a:spcPct val="90000"/>
              </a:lnSpc>
              <a:spcBef>
                <a:spcPts val="1000"/>
              </a:spcBef>
              <a:spcAft>
                <a:spcPts val="0"/>
              </a:spcAft>
            </a:pPr>
            <a:endParaRPr lang="en-US" altLang="en-US" sz="1200" dirty="0">
              <a:latin typeface="The Hand"/>
              <a:ea typeface="Calibri"/>
              <a:cs typeface="Calibri Light"/>
            </a:endParaRPr>
          </a:p>
        </p:txBody>
      </p:sp>
      <p:sp>
        <p:nvSpPr>
          <p:cNvPr id="11" name="Rectangle 7">
            <a:extLst>
              <a:ext uri="{FF2B5EF4-FFF2-40B4-BE49-F238E27FC236}">
                <a16:creationId xmlns:a16="http://schemas.microsoft.com/office/drawing/2014/main" id="{7CE6D548-2F36-282C-8830-AFFD6526F70C}"/>
              </a:ext>
            </a:extLst>
          </p:cNvPr>
          <p:cNvSpPr>
            <a:spLocks noChangeArrowheads="1"/>
          </p:cNvSpPr>
          <p:nvPr/>
        </p:nvSpPr>
        <p:spPr bwMode="auto">
          <a:xfrm>
            <a:off x="3531869" y="7546748"/>
            <a:ext cx="3171425" cy="9233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sz="1100">
                <a:solidFill>
                  <a:srgbClr val="000000"/>
                </a:solidFill>
                <a:latin typeface="KG Blank Space Solid"/>
                <a:cs typeface="Arial"/>
              </a:rPr>
              <a:t>Specialist</a:t>
            </a:r>
            <a:endParaRPr lang="en-US" sz="1100">
              <a:cs typeface="Arial"/>
            </a:endParaRPr>
          </a:p>
          <a:p>
            <a:pPr algn="just" defTabSz="914400"/>
            <a:endParaRPr lang="en-GB" sz="1300">
              <a:latin typeface="The Hand"/>
              <a:ea typeface="Calibri"/>
              <a:cs typeface="Arial"/>
            </a:endParaRPr>
          </a:p>
          <a:p>
            <a:pPr algn="just" defTabSz="914400"/>
            <a:r>
              <a:rPr lang="en-GB" sz="1200">
                <a:latin typeface="The Hand"/>
                <a:ea typeface="Calibri"/>
                <a:cs typeface="Arial"/>
              </a:rPr>
              <a:t>Students will participate in specialist subject learning in the areas of Japanese, The Arts and Health and Physical Education. Please see the PE, Arts and Japanese newsletters for specialist subject learning in Term 2.</a:t>
            </a:r>
            <a:endParaRPr lang="en-GB" sz="1200">
              <a:cs typeface="Arial"/>
            </a:endParaRPr>
          </a:p>
        </p:txBody>
      </p:sp>
      <p:sp>
        <p:nvSpPr>
          <p:cNvPr id="12" name="TextBox 11">
            <a:extLst>
              <a:ext uri="{FF2B5EF4-FFF2-40B4-BE49-F238E27FC236}">
                <a16:creationId xmlns:a16="http://schemas.microsoft.com/office/drawing/2014/main" id="{5C0C0AD0-6095-C19B-DF76-04A271C80C8D}"/>
              </a:ext>
            </a:extLst>
          </p:cNvPr>
          <p:cNvSpPr txBox="1"/>
          <p:nvPr/>
        </p:nvSpPr>
        <p:spPr>
          <a:xfrm>
            <a:off x="3609001" y="5988490"/>
            <a:ext cx="3328811" cy="12157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KG Blank Space Solid"/>
                <a:cs typeface="Arial"/>
              </a:rPr>
              <a:t>Child Protection Curriculum ​</a:t>
            </a:r>
          </a:p>
          <a:p>
            <a:r>
              <a:rPr lang="en-US" sz="1300" dirty="0">
                <a:latin typeface="The Hand"/>
                <a:cs typeface="Arial"/>
              </a:rPr>
              <a:t>​</a:t>
            </a:r>
          </a:p>
          <a:p>
            <a:r>
              <a:rPr lang="en-US" sz="1200" dirty="0">
                <a:latin typeface="The Hand"/>
                <a:cs typeface="Arial"/>
              </a:rPr>
              <a:t>This term in CPC, the year 6 cohort will focus on.:​</a:t>
            </a:r>
          </a:p>
          <a:p>
            <a:pPr marL="285750" indent="-285750">
              <a:buFont typeface="Arial,Sans-Serif"/>
              <a:buChar char="•"/>
            </a:pPr>
            <a:r>
              <a:rPr lang="en-US" sz="1200" dirty="0">
                <a:latin typeface="The Hand"/>
                <a:ea typeface="+mn-lt"/>
                <a:cs typeface="Arial"/>
              </a:rPr>
              <a:t>Privacy and the body</a:t>
            </a:r>
          </a:p>
          <a:p>
            <a:pPr marL="285750" indent="-285750">
              <a:buFont typeface="Arial,Sans-Serif"/>
              <a:buChar char="•"/>
            </a:pPr>
            <a:r>
              <a:rPr lang="en-US" sz="1200" dirty="0" err="1">
                <a:latin typeface="The Hand"/>
                <a:ea typeface="+mn-lt"/>
                <a:cs typeface="Arial"/>
              </a:rPr>
              <a:t>Recognising</a:t>
            </a:r>
            <a:r>
              <a:rPr lang="en-US" sz="1200" dirty="0">
                <a:latin typeface="The Hand"/>
                <a:ea typeface="+mn-lt"/>
                <a:cs typeface="Arial"/>
              </a:rPr>
              <a:t> abuse</a:t>
            </a:r>
          </a:p>
          <a:p>
            <a:pPr marL="285750" indent="-285750">
              <a:buFont typeface="Arial,Sans-Serif"/>
              <a:buChar char="•"/>
            </a:pPr>
            <a:r>
              <a:rPr lang="en-US" sz="1200" dirty="0">
                <a:latin typeface="The Hand"/>
                <a:ea typeface="+mn-lt"/>
                <a:cs typeface="Arial"/>
              </a:rPr>
              <a:t>Cyber safety</a:t>
            </a:r>
          </a:p>
        </p:txBody>
      </p:sp>
      <p:sp>
        <p:nvSpPr>
          <p:cNvPr id="14" name="Rectangle 1">
            <a:extLst>
              <a:ext uri="{FF2B5EF4-FFF2-40B4-BE49-F238E27FC236}">
                <a16:creationId xmlns:a16="http://schemas.microsoft.com/office/drawing/2014/main" id="{3D69E989-0D69-4FF5-BB57-57B1937712FC}"/>
              </a:ext>
            </a:extLst>
          </p:cNvPr>
          <p:cNvSpPr>
            <a:spLocks noChangeArrowheads="1"/>
          </p:cNvSpPr>
          <p:nvPr/>
        </p:nvSpPr>
        <p:spPr bwMode="auto">
          <a:xfrm>
            <a:off x="0" y="90100"/>
            <a:ext cx="65" cy="276999"/>
          </a:xfrm>
          <a:prstGeom prst="rect">
            <a:avLst/>
          </a:prstGeom>
          <a:solidFill>
            <a:srgbClr val="FAF9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9252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C0203E0EDCC74E9794B0450724DE92" ma:contentTypeVersion="15" ma:contentTypeDescription="Create a new document." ma:contentTypeScope="" ma:versionID="e54697e5efb8be791f64f2ba4777c9bc">
  <xsd:schema xmlns:xsd="http://www.w3.org/2001/XMLSchema" xmlns:xs="http://www.w3.org/2001/XMLSchema" xmlns:p="http://schemas.microsoft.com/office/2006/metadata/properties" xmlns:ns2="4aba3694-53de-4e15-a590-fec886d6fd2a" xmlns:ns3="9b756bf3-7ef8-4369-8fa3-fb9fe43a9d62" targetNamespace="http://schemas.microsoft.com/office/2006/metadata/properties" ma:root="true" ma:fieldsID="59592b89c9f67711ea602e628b8cefd7" ns2:_="" ns3:_="">
    <xsd:import namespace="4aba3694-53de-4e15-a590-fec886d6fd2a"/>
    <xsd:import namespace="9b756bf3-7ef8-4369-8fa3-fb9fe43a9d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ba3694-53de-4e15-a590-fec886d6fd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2ee2c2a-7de1-485c-a059-145b4e502d0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756bf3-7ef8-4369-8fa3-fb9fe43a9d6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4ebc2c11-7d30-407b-b668-08e4bfa78ef2}" ma:internalName="TaxCatchAll" ma:showField="CatchAllData" ma:web="9b756bf3-7ef8-4369-8fa3-fb9fe43a9d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aba3694-53de-4e15-a590-fec886d6fd2a">
      <Terms xmlns="http://schemas.microsoft.com/office/infopath/2007/PartnerControls"/>
    </lcf76f155ced4ddcb4097134ff3c332f>
    <TaxCatchAll xmlns="9b756bf3-7ef8-4369-8fa3-fb9fe43a9d62" xsi:nil="true"/>
    <SharedWithUsers xmlns="9b756bf3-7ef8-4369-8fa3-fb9fe43a9d62">
      <UserInfo>
        <DisplayName>Connor, Wendy (Mawson Lakes School)</DisplayName>
        <AccountId>19</AccountId>
        <AccountType/>
      </UserInfo>
      <UserInfo>
        <DisplayName>Watts, Jess (Mawson Lakes School)</DisplayName>
        <AccountId>10</AccountId>
        <AccountType/>
      </UserInfo>
      <UserInfo>
        <DisplayName>Atkins, Lucas (Mawson Lakes School)</DisplayName>
        <AccountId>20</AccountId>
        <AccountType/>
      </UserInfo>
      <UserInfo>
        <DisplayName>Parsons, Phil (Mawson Lakes School)</DisplayName>
        <AccountId>28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8EB3C8-49D9-4B83-AE73-84076482EC8D}">
  <ds:schemaRefs>
    <ds:schemaRef ds:uri="4aba3694-53de-4e15-a590-fec886d6fd2a"/>
    <ds:schemaRef ds:uri="9b756bf3-7ef8-4369-8fa3-fb9fe43a9d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FAF3604-04BA-4331-8F2E-3BCD09228520}">
  <ds:schemaRefs>
    <ds:schemaRef ds:uri="4aba3694-53de-4e15-a590-fec886d6fd2a"/>
    <ds:schemaRef ds:uri="9b756bf3-7ef8-4369-8fa3-fb9fe43a9d6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F64D602-9576-4A74-A58E-ECAA25E97C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TotalTime>
  <Words>603</Words>
  <Application>Microsoft Office PowerPoint</Application>
  <PresentationFormat>A4 Paper (210x297 mm)</PresentationFormat>
  <Paragraphs>55</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Calibri</vt:lpstr>
      <vt:lpstr>PBBananaNutMuffin Medium</vt:lpstr>
      <vt:lpstr>SABeginnersRegular</vt:lpstr>
      <vt:lpstr>KG Blank Space Solid</vt:lpstr>
      <vt:lpstr>The Hand</vt:lpstr>
      <vt:lpstr>Arial</vt:lpstr>
      <vt:lpstr>KG One More Light</vt:lpstr>
      <vt:lpstr>Arial,Sans-Serif</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Chantelle Jacobs</dc:creator>
  <cp:lastModifiedBy>Atkins, Lucas (Mawson Lakes School)</cp:lastModifiedBy>
  <cp:revision>6</cp:revision>
  <cp:lastPrinted>2022-03-29T21:31:28Z</cp:lastPrinted>
  <dcterms:created xsi:type="dcterms:W3CDTF">2018-12-07T05:03:16Z</dcterms:created>
  <dcterms:modified xsi:type="dcterms:W3CDTF">2024-10-22T05:39:02Z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0x01010048C0203E0EDCC74E9794B0450724DE92</vt:lpwstr>
  </property>
  <property fmtid="{D5CDD505-2E9C-101B-9397-08002B2CF9AE}" pid="3" name="Order">
    <vt:r8>9400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